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9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97"/>
    <p:restoredTop sz="92738"/>
  </p:normalViewPr>
  <p:slideViewPr>
    <p:cSldViewPr snapToGrid="0" snapToObjects="1">
      <p:cViewPr>
        <p:scale>
          <a:sx n="100" d="100"/>
          <a:sy n="100" d="100"/>
        </p:scale>
        <p:origin x="31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99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49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6401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3958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580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1873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5291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11670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94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15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971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693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175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375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58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879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818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6F19A9F-0C06-184D-96C9-F0EDAD83AF05}" type="datetimeFigureOut">
              <a:rPr lang="en-US" smtClean="0"/>
              <a:t>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E5B796B-8827-3E4C-9035-D2DBD35B8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513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0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  <p:sldLayoutId id="2147483889" r:id="rId10"/>
    <p:sldLayoutId id="2147483890" r:id="rId11"/>
    <p:sldLayoutId id="2147483891" r:id="rId12"/>
    <p:sldLayoutId id="2147483892" r:id="rId13"/>
    <p:sldLayoutId id="2147483893" r:id="rId14"/>
    <p:sldLayoutId id="2147483894" r:id="rId15"/>
    <p:sldLayoutId id="2147483895" r:id="rId16"/>
    <p:sldLayoutId id="214748389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159DC3-3D7A-D94E-8A76-C263E755F3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9500" y="246085"/>
            <a:ext cx="9144000" cy="1379516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/>
              <a:t>ON THE DETERMATION OF THREE PAREMETER WEIBULL MLE’S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xmlns="" id="{88437FC2-1619-2241-A998-30B3C908DEB6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622300" y="2232561"/>
                <a:ext cx="10680700" cy="4257140"/>
              </a:xfrm>
            </p:spPr>
            <p:txBody>
              <a:bodyPr>
                <a:noAutofit/>
              </a:bodyPr>
              <a:lstStyle/>
              <a:p>
                <a:pPr algn="l"/>
                <a:r>
                  <a:rPr lang="en-US" sz="2400" cap="none" dirty="0"/>
                  <a:t>The probability density function for the weibull distribution is </a:t>
                </a:r>
              </a:p>
              <a:p>
                <a:pPr algn="l"/>
                <a:r>
                  <a:rPr lang="en-US" sz="2400" cap="none" dirty="0"/>
                  <a:t> </a:t>
                </a:r>
                <a14:m>
                  <m:oMath xmlns:m="http://schemas.openxmlformats.org/officeDocument/2006/math">
                    <m:r>
                      <a:rPr lang="en-US" sz="2400" i="1" cap="none">
                        <a:latin typeface="Cambria Math" charset="0"/>
                      </a:rPr>
                      <m:t>𝑓</m:t>
                    </m:r>
                    <m:d>
                      <m:dPr>
                        <m:ctrlPr>
                          <a:rPr lang="en-US" sz="2400" i="1" cap="none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400" i="1" cap="none">
                            <a:latin typeface="Cambria Math" charset="0"/>
                          </a:rPr>
                          <m:t>𝑥</m:t>
                        </m:r>
                        <m:r>
                          <a:rPr lang="en-US" sz="2400" i="1" cap="none">
                            <a:latin typeface="Cambria Math" charset="0"/>
                          </a:rPr>
                          <m:t>;</m:t>
                        </m:r>
                        <m:r>
                          <a:rPr lang="en-US" sz="2400" i="1" cap="none">
                            <a:latin typeface="Cambria Math" charset="0"/>
                          </a:rPr>
                          <m:t>𝑢</m:t>
                        </m:r>
                        <m:r>
                          <a:rPr lang="en-US" sz="2400" i="1" cap="none">
                            <a:latin typeface="Cambria Math" charset="0"/>
                          </a:rPr>
                          <m:t>,</m:t>
                        </m:r>
                        <m:r>
                          <a:rPr lang="en-US" sz="2400" i="1" cap="none">
                            <a:latin typeface="Cambria Math" charset="0"/>
                          </a:rPr>
                          <m:t>𝑣</m:t>
                        </m:r>
                        <m:r>
                          <a:rPr lang="en-US" sz="2400" i="1" cap="none">
                            <a:latin typeface="Cambria Math" charset="0"/>
                          </a:rPr>
                          <m:t>,</m:t>
                        </m:r>
                        <m:r>
                          <a:rPr lang="en-US" sz="2400" i="1" cap="none">
                            <a:latin typeface="Cambria Math" charset="0"/>
                          </a:rPr>
                          <m:t>𝑤</m:t>
                        </m:r>
                      </m:e>
                    </m:d>
                    <m:r>
                      <a:rPr lang="en-US" sz="2400" i="1" cap="none">
                        <a:latin typeface="Cambria Math" charset="0"/>
                      </a:rPr>
                      <m:t>=</m:t>
                    </m:r>
                    <m:f>
                      <m:fPr>
                        <m:ctrlPr>
                          <a:rPr lang="en-US" sz="2400" i="1" cap="none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i="1" cap="none">
                            <a:latin typeface="Cambria Math" charset="0"/>
                          </a:rPr>
                          <m:t>𝑤</m:t>
                        </m:r>
                      </m:num>
                      <m:den>
                        <m:r>
                          <a:rPr lang="en-US" sz="2400" i="1" cap="none">
                            <a:latin typeface="Cambria Math" charset="0"/>
                          </a:rPr>
                          <m:t>𝑣</m:t>
                        </m:r>
                      </m:den>
                    </m:f>
                    <m:r>
                      <a:rPr lang="en-US" sz="2400" i="1" cap="none">
                        <a:latin typeface="Cambria Math" charset="0"/>
                      </a:rPr>
                      <m:t>(</m:t>
                    </m:r>
                    <m:sSup>
                      <m:sSupPr>
                        <m:ctrlPr>
                          <a:rPr lang="en-US" sz="2400" i="1" cap="none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latin typeface="Cambria Math" charset="0"/>
                          </a:rPr>
                          <m:t>𝑥</m:t>
                        </m:r>
                        <m:r>
                          <a:rPr lang="en-US" sz="2400" i="1" cap="none">
                            <a:latin typeface="Cambria Math" charset="0"/>
                          </a:rPr>
                          <m:t>−</m:t>
                        </m:r>
                        <m:r>
                          <a:rPr lang="en-US" sz="2400" i="1" cap="none">
                            <a:latin typeface="Cambria Math" charset="0"/>
                          </a:rPr>
                          <m:t>𝑢</m:t>
                        </m:r>
                        <m:r>
                          <a:rPr lang="en-US" sz="2400" i="1" cap="none">
                            <a:latin typeface="Cambria Math" charset="0"/>
                          </a:rPr>
                          <m:t>)</m:t>
                        </m:r>
                      </m:e>
                      <m:sup>
                        <m:r>
                          <a:rPr lang="en-US" sz="2400" i="1" cap="none">
                            <a:latin typeface="Cambria Math" charset="0"/>
                          </a:rPr>
                          <m:t>𝑤</m:t>
                        </m:r>
                        <m:r>
                          <a:rPr lang="en-US" sz="2400" i="1" cap="none">
                            <a:latin typeface="Cambria Math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400" i="1" cap="none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latin typeface="Cambria Math" charset="0"/>
                          </a:rPr>
                          <m:t>𝑒</m:t>
                        </m:r>
                      </m:e>
                      <m:sup>
                        <m:r>
                          <a:rPr lang="en-US" sz="2400" i="1" cap="none">
                            <a:latin typeface="Cambria Math" charset="0"/>
                          </a:rPr>
                          <m:t>−</m:t>
                        </m:r>
                        <m:r>
                          <a:rPr lang="en-US" sz="2400" b="0" i="1" cap="none" smtClean="0">
                            <a:latin typeface="Cambria Math" charset="0"/>
                          </a:rPr>
                          <m:t> </m:t>
                        </m:r>
                        <m:f>
                          <m:fPr>
                            <m:ctrlPr>
                              <a:rPr lang="en-US" sz="2400" i="1" cap="none">
                                <a:latin typeface="Cambria Math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400" i="1" cap="none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 cap="none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sz="2400" i="1" cap="none">
                                    <a:latin typeface="Cambria Math" charset="0"/>
                                  </a:rPr>
                                  <m:t>𝑥</m:t>
                                </m:r>
                                <m:r>
                                  <a:rPr lang="en-US" sz="2400" i="1" cap="none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US" sz="2400" b="0" i="1" cap="none" smtClean="0">
                                    <a:latin typeface="Cambria Math" charset="0"/>
                                  </a:rPr>
                                  <m:t>𝑢</m:t>
                                </m:r>
                                <m:r>
                                  <a:rPr lang="en-US" sz="2400" i="1" cap="none">
                                    <a:latin typeface="Cambria Math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sz="2400" i="1" cap="none">
                                    <a:latin typeface="Cambria Math" charset="0"/>
                                  </a:rPr>
                                  <m:t>𝑤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400" i="1" cap="none">
                                <a:latin typeface="Cambria Math" charset="0"/>
                              </a:rPr>
                              <m:t>𝑣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sz="2400" cap="none" dirty="0"/>
                  <a:t>,</a:t>
                </a:r>
              </a:p>
              <a:p>
                <a:pPr algn="l"/>
                <a:r>
                  <a:rPr lang="en-US" sz="2400" cap="none" dirty="0"/>
                  <a:t>                           </a:t>
                </a:r>
              </a:p>
              <a:p>
                <a:pPr algn="l"/>
                <a:r>
                  <a:rPr lang="en-US" sz="2400" cap="none" dirty="0"/>
                  <a:t>				for  0 </a:t>
                </a:r>
                <a:r>
                  <a:rPr lang="en-US" sz="2400" cap="none" dirty="0">
                    <a:sym typeface="Symbol" pitchFamily="2" charset="2"/>
                  </a:rPr>
                  <a:t></a:t>
                </a:r>
                <a:r>
                  <a:rPr lang="en-US" sz="2400" cap="none" dirty="0"/>
                  <a:t> u </a:t>
                </a:r>
                <a:r>
                  <a:rPr lang="en-US" sz="2400" cap="none" dirty="0">
                    <a:sym typeface="Symbol" pitchFamily="2" charset="2"/>
                  </a:rPr>
                  <a:t></a:t>
                </a:r>
                <a:r>
                  <a:rPr lang="en-US" sz="2400" cap="none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cap="none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 cap="none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2400" i="1" cap="none">
                            <a:latin typeface="Cambria Math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400" cap="none" dirty="0"/>
                  <a:t> , j = 1, 2, …….n</a:t>
                </a:r>
              </a:p>
              <a:p>
                <a:pPr algn="l"/>
                <a:r>
                  <a:rPr lang="en-US" sz="2400" cap="none" dirty="0"/>
                  <a:t>                           v ,w &gt; 0</a:t>
                </a:r>
              </a:p>
              <a:p>
                <a:pPr algn="l"/>
                <a:r>
                  <a:rPr lang="en-US" sz="2400" cap="none" dirty="0"/>
                  <a:t> </a:t>
                </a:r>
              </a:p>
              <a:p>
                <a:pPr algn="l"/>
                <a:r>
                  <a:rPr lang="en-US" sz="2400" cap="none" dirty="0"/>
                  <a:t>where u, v, w are the location, scale and  shape parameters respectively and </a:t>
                </a:r>
              </a:p>
              <a:p>
                <a:pPr algn="l"/>
                <a:r>
                  <a:rPr lang="en-US" sz="2400" b="0" cap="none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b="0" i="1" cap="none" smtClean="0">
                            <a:latin typeface="Cambria Math" charset="0"/>
                          </a:rPr>
                        </m:ctrlPr>
                      </m:sSubSupPr>
                      <m:e>
                        <m:r>
                          <a:rPr lang="en-US" sz="2400" i="1" cap="none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2400" i="1" cap="none">
                            <a:latin typeface="Cambria Math" charset="0"/>
                          </a:rPr>
                          <m:t>𝑗</m:t>
                        </m:r>
                      </m:sub>
                      <m:sup>
                        <m:r>
                          <a:rPr lang="en-US" sz="2400" b="0" i="0" cap="none" smtClean="0">
                            <a:latin typeface="Cambria Math" charset="0"/>
                          </a:rPr>
                          <m:t>′</m:t>
                        </m:r>
                      </m:sup>
                    </m:sSubSup>
                    <m:r>
                      <m:rPr>
                        <m:sty m:val="p"/>
                      </m:rPr>
                      <a:rPr lang="en-US" sz="2400" b="0" i="0" cap="none" smtClean="0">
                        <a:latin typeface="Cambria Math" charset="0"/>
                      </a:rPr>
                      <m:t>s</m:t>
                    </m:r>
                    <m:r>
                      <a:rPr lang="en-US" sz="2400" b="0" i="0" cap="none" smtClean="0">
                        <a:latin typeface="Cambria Math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cap="none" smtClean="0">
                        <a:latin typeface="Cambria Math" charset="0"/>
                      </a:rPr>
                      <m:t>are</m:t>
                    </m:r>
                    <m:r>
                      <a:rPr lang="en-US" sz="2400" b="0" i="0" cap="none" smtClean="0">
                        <a:latin typeface="Cambria Math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cap="none" smtClean="0">
                        <a:latin typeface="Cambria Math" charset="0"/>
                      </a:rPr>
                      <m:t>the</m:t>
                    </m:r>
                    <m:r>
                      <a:rPr lang="en-US" sz="2400" b="0" i="0" cap="none" smtClean="0">
                        <a:latin typeface="Cambria Math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cap="none" smtClean="0">
                        <a:latin typeface="Cambria Math" charset="0"/>
                      </a:rPr>
                      <m:t>observed</m:t>
                    </m:r>
                    <m:r>
                      <a:rPr lang="en-US" sz="2400" b="0" i="0" cap="none" smtClean="0">
                        <a:latin typeface="Cambria Math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cap="none" smtClean="0">
                        <a:latin typeface="Cambria Math" charset="0"/>
                      </a:rPr>
                      <m:t>values</m:t>
                    </m:r>
                    <m:r>
                      <a:rPr lang="en-US" sz="2400" b="0" i="0" cap="none" smtClean="0">
                        <a:latin typeface="Cambria Math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cap="none" smtClean="0">
                        <a:latin typeface="Cambria Math" charset="0"/>
                      </a:rPr>
                      <m:t>of</m:t>
                    </m:r>
                    <m:r>
                      <a:rPr lang="en-US" sz="2400" b="0" i="0" cap="none" smtClean="0">
                        <a:latin typeface="Cambria Math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cap="none" smtClean="0">
                        <a:latin typeface="Cambria Math" charset="0"/>
                      </a:rPr>
                      <m:t>the</m:t>
                    </m:r>
                    <m:r>
                      <a:rPr lang="en-US" sz="2400" b="0" i="0" cap="none" smtClean="0">
                        <a:latin typeface="Cambria Math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cap="none" smtClean="0">
                        <a:latin typeface="Cambria Math" charset="0"/>
                      </a:rPr>
                      <m:t>random</m:t>
                    </m:r>
                    <m:r>
                      <a:rPr lang="en-US" sz="2400" b="0" i="0" cap="none" smtClean="0">
                        <a:latin typeface="Cambria Math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cap="none" smtClean="0">
                        <a:latin typeface="Cambria Math" charset="0"/>
                      </a:rPr>
                      <m:t>variable</m:t>
                    </m:r>
                    <m:r>
                      <a:rPr lang="en-US" sz="2400" b="0" i="0" cap="none" smtClean="0">
                        <a:latin typeface="Cambria Math" charset="0"/>
                      </a:rPr>
                      <m:t>. </m:t>
                    </m:r>
                  </m:oMath>
                </a14:m>
                <a:endParaRPr lang="en-US" sz="2400" cap="none" dirty="0"/>
              </a:p>
              <a:p>
                <a:pPr algn="l"/>
                <a:r>
                  <a:rPr lang="en-US" sz="2400" cap="none" dirty="0"/>
                  <a:t> </a:t>
                </a:r>
              </a:p>
              <a:p>
                <a:pPr algn="l"/>
                <a:r>
                  <a:rPr lang="en-US" sz="2400" cap="none" dirty="0"/>
                  <a:t>                                                                                          </a:t>
                </a:r>
                <a:endParaRPr lang="en-US" sz="2400" dirty="0"/>
              </a:p>
            </p:txBody>
          </p:sp>
        </mc:Choice>
        <mc:Fallback xmlns="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88437FC2-1619-2241-A998-30B3C908DE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622300" y="2232561"/>
                <a:ext cx="10680700" cy="4257140"/>
              </a:xfrm>
              <a:blipFill>
                <a:blip r:embed="rId2"/>
                <a:stretch>
                  <a:fillRect l="-831" t="-1190" b="-2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92988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66" y="1092200"/>
            <a:ext cx="5740400" cy="55423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69166" y="182395"/>
            <a:ext cx="57173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Compute the maximized log-likelihoods, L(</a:t>
            </a:r>
            <a:r>
              <a:rPr lang="en-US" dirty="0" err="1" smtClean="0"/>
              <a:t>u_i</a:t>
            </a:r>
            <a:r>
              <a:rPr lang="en-US" dirty="0" smtClean="0"/>
              <a:t>, </a:t>
            </a:r>
            <a:r>
              <a:rPr lang="en-US" dirty="0" err="1" smtClean="0"/>
              <a:t>v_i</a:t>
            </a:r>
            <a:r>
              <a:rPr lang="en-US" dirty="0" smtClean="0"/>
              <a:t>, </a:t>
            </a:r>
            <a:r>
              <a:rPr lang="en-US" dirty="0" err="1" smtClean="0"/>
              <a:t>w_i</a:t>
            </a:r>
            <a:r>
              <a:rPr lang="en-US" dirty="0" smtClean="0"/>
              <a:t>).</a:t>
            </a:r>
          </a:p>
          <a:p>
            <a:r>
              <a:rPr lang="en-US" dirty="0" smtClean="0"/>
              <a:t>Then find out which one is the largest and extract its index.</a:t>
            </a:r>
          </a:p>
          <a:p>
            <a:r>
              <a:rPr lang="en-US" dirty="0" smtClean="0"/>
              <a:t>Finally, use index to get MLEs.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9566" y="1092200"/>
            <a:ext cx="5694372" cy="46310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02488" y="614918"/>
            <a:ext cx="3235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The top function is equation 2.2.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045797" y="5711171"/>
            <a:ext cx="43492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bottom function is equation 2.3, </a:t>
            </a:r>
          </a:p>
          <a:p>
            <a:r>
              <a:rPr lang="en-US" dirty="0"/>
              <a:t>w</a:t>
            </a:r>
            <a:r>
              <a:rPr lang="en-US" dirty="0" smtClean="0"/>
              <a:t>hich is used when </a:t>
            </a:r>
            <a:r>
              <a:rPr lang="en-US" dirty="0" err="1" smtClean="0"/>
              <a:t>u_i</a:t>
            </a:r>
            <a:r>
              <a:rPr lang="en-US" dirty="0" smtClean="0"/>
              <a:t> equals the minimum</a:t>
            </a:r>
          </a:p>
          <a:p>
            <a:r>
              <a:rPr lang="en-US" dirty="0"/>
              <a:t>o</a:t>
            </a:r>
            <a:r>
              <a:rPr lang="en-US" dirty="0" smtClean="0"/>
              <a:t>bserved value of the random variable.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33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862741"/>
            <a:ext cx="9575800" cy="57788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51200" y="254000"/>
            <a:ext cx="5502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Plotting functions that generated the plots shown earlier.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95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700" y="955526"/>
            <a:ext cx="9436100" cy="563052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393295" y="165100"/>
            <a:ext cx="49609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Specifying what to plot from the command line.</a:t>
            </a:r>
          </a:p>
          <a:p>
            <a:r>
              <a:rPr lang="en-US" dirty="0" smtClean="0"/>
              <a:t>The function rweibull3() from library </a:t>
            </a:r>
            <a:r>
              <a:rPr lang="en-US" dirty="0" err="1" smtClean="0"/>
              <a:t>FAdist</a:t>
            </a:r>
            <a:r>
              <a:rPr lang="en-US" dirty="0" smtClean="0"/>
              <a:t> is used.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396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1" y="1125498"/>
            <a:ext cx="7023100" cy="56230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35000" y="202168"/>
            <a:ext cx="98946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other option is to perform the calculations for existing data sets stored on your hard drive.</a:t>
            </a:r>
          </a:p>
          <a:p>
            <a:r>
              <a:rPr lang="en-US" dirty="0" smtClean="0"/>
              <a:t>The four data sets mentioned in the paper were stored on my hard drive in a folder called </a:t>
            </a:r>
            <a:r>
              <a:rPr lang="en-US" dirty="0"/>
              <a:t>W</a:t>
            </a:r>
            <a:r>
              <a:rPr lang="en-US" dirty="0" smtClean="0"/>
              <a:t>eibull data.</a:t>
            </a:r>
          </a:p>
          <a:p>
            <a:r>
              <a:rPr lang="en-US" dirty="0" smtClean="0"/>
              <a:t>The data was then read into the program using the scan function.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0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xmlns="" id="{93CFACFA-BD01-0F40-B092-FD7CBCCD3B40}"/>
                  </a:ext>
                </a:extLst>
              </p:cNvPr>
              <p:cNvSpPr/>
              <p:nvPr/>
            </p:nvSpPr>
            <p:spPr>
              <a:xfrm>
                <a:off x="152400" y="230464"/>
                <a:ext cx="11912600" cy="551638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>
                    <a:solidFill>
                      <a:schemeClr val="tx1"/>
                    </a:solidFill>
                  </a:rPr>
                  <a:t>Our goal  is to estimate the parameters  u, v , w by the method of maximum likelihood by using the programming language R.</a:t>
                </a:r>
              </a:p>
              <a:p>
                <a:endParaRPr lang="en-US" sz="2400" dirty="0">
                  <a:solidFill>
                    <a:schemeClr val="tx1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The log likelihood function can be obtained from the pdf of 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Weibull distribution as follows;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                                          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</m:d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box>
                      <m:box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f>
                          <m:f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den>
                        </m:f>
                      </m:e>
                    </m:box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(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 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den>
                        </m:f>
                      </m:sup>
                    </m:sSup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                                          L  =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𝑙𝑛</m:t>
                    </m:r>
                    <m:nary>
                      <m:naryPr>
                        <m:chr m:val="∏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box>
                          <m:box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 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num>
                              <m:den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den>
                            </m:f>
                          </m:e>
                        </m:box>
                      </m:e>
                    </m:nary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  <m:sSup>
                      <m:sSup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 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den>
                        </m:f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 </m:t>
                        </m:r>
                      </m:sup>
                    </m:sSup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                                           L =</a:t>
                </a:r>
                <a14:m>
                  <m:oMath xmlns:m="http://schemas.openxmlformats.org/officeDocument/2006/math">
                    <m:r>
                      <a:rPr lang="en-US" sz="24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ln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f>
                                  <m:fPr>
                                    <m:ctrlP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 </m:t>
                                    </m:r>
                                    <m: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num>
                                  <m:den>
                                    <m: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den>
                                </m:f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fPr>
                              <m:num>
                                <m:sSup>
                                  <m:sSupPr>
                                    <m:ctrlP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sz="2400" i="1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𝑢</m:t>
                                        </m:r>
                                      </m:e>
                                    </m:d>
                                  </m:e>
                                  <m:sup>
                                    <m: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sup>
                                </m:sSup>
                              </m:num>
                              <m:den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den>
                            </m:f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 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))</m:t>
                        </m:r>
                      </m:e>
                    </m:nary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                                           L =</a:t>
                </a:r>
                <a14:m>
                  <m:oMath xmlns:m="http://schemas.openxmlformats.org/officeDocument/2006/math">
                    <m:r>
                      <a:rPr lang="en-US" sz="24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sz="240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ln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f>
                                  <m:fPr>
                                    <m:ctrlP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  </m:t>
                                    </m:r>
                                    <m: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𝑤</m:t>
                                    </m:r>
                                  </m:num>
                                  <m:den>
                                    <m: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den>
                                </m:f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)+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𝑙𝑛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</m:sSub>
                                    <m: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sz="24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den>
                        </m:f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)</m:t>
                        </m:r>
                      </m:e>
                    </m:nary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  <a:p>
                <a:endParaRPr lang="en-US" sz="2400" dirty="0">
                  <a:solidFill>
                    <a:schemeClr val="tx1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                                             L  =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func>
                      <m:func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</m:e>
                    </m:func>
                    <m:box>
                      <m:box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f>
                          <m:f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den>
                        </m:f>
                      </m:e>
                    </m:box>
                    <m:r>
                      <a:rPr lang="en-US" sz="240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box>
                      <m:boxPr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f>
                          <m:f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den>
                        </m:f>
                      </m:e>
                    </m:box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𝑢</m:t>
                            </m:r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sup>
                        </m:sSup>
                      </m:e>
                    </m:nary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+(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−1)</m:t>
                    </m:r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solidFill>
                              <a:schemeClr val="tx1"/>
                            </a:solidFill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r>
                          <m:rPr>
                            <m:sty m:val="p"/>
                          </m:rPr>
                          <a:rPr lang="en-US" sz="240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ln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sz="24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US" sz="24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3CFACFA-BD01-0F40-B092-FD7CBCCD3B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" y="230464"/>
                <a:ext cx="11912600" cy="5516382"/>
              </a:xfrm>
              <a:prstGeom prst="rect">
                <a:avLst/>
              </a:prstGeom>
              <a:blipFill>
                <a:blip r:embed="rId2"/>
                <a:stretch>
                  <a:fillRect l="-853" t="-688" r="-1066" b="-144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6739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xmlns="" id="{76EE169E-D9A8-5447-A460-D15DC8383656}"/>
                  </a:ext>
                </a:extLst>
              </p:cNvPr>
              <p:cNvSpPr txBox="1"/>
              <p:nvPr/>
            </p:nvSpPr>
            <p:spPr>
              <a:xfrm>
                <a:off x="368134" y="498763"/>
                <a:ext cx="11566567" cy="62072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 </a:t>
                </a:r>
              </a:p>
              <a:p>
                <a:r>
                  <a:rPr lang="en-US" sz="2400" dirty="0"/>
                  <a:t>Maximizing the log- likelihood function;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         L  =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charset="0"/>
                      </a:rPr>
                      <m:t>𝑁</m:t>
                    </m:r>
                    <m:r>
                      <a:rPr lang="en-US" sz="2400" i="1">
                        <a:latin typeface="Cambria Math" charset="0"/>
                      </a:rPr>
                      <m:t> </m:t>
                    </m:r>
                    <m:func>
                      <m:funcPr>
                        <m:ctrlPr>
                          <a:rPr lang="en-US" sz="2400" i="1">
                            <a:latin typeface="Cambria Math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2400">
                            <a:latin typeface="Cambria Math" charset="0"/>
                          </a:rPr>
                          <m:t>ln</m:t>
                        </m:r>
                      </m:fName>
                      <m:e>
                        <m:r>
                          <a:rPr lang="en-US" sz="2400" i="1">
                            <a:latin typeface="Cambria Math" charset="0"/>
                          </a:rPr>
                          <m:t>(</m:t>
                        </m:r>
                      </m:e>
                    </m:func>
                    <m:box>
                      <m:boxPr>
                        <m:ctrlPr>
                          <a:rPr lang="en-US" sz="2400" i="1">
                            <a:latin typeface="Cambria Math" charset="0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f>
                          <m:f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charset="0"/>
                              </a:rPr>
                              <m:t>𝑤</m:t>
                            </m:r>
                          </m:num>
                          <m:den>
                            <m:r>
                              <a:rPr lang="en-US" sz="2400" i="1">
                                <a:latin typeface="Cambria Math" charset="0"/>
                              </a:rPr>
                              <m:t>𝑣</m:t>
                            </m:r>
                          </m:den>
                        </m:f>
                      </m:e>
                    </m:box>
                    <m:r>
                      <a:rPr lang="en-US" sz="2400">
                        <a:latin typeface="Cambria Math" charset="0"/>
                      </a:rPr>
                      <m:t>)</m:t>
                    </m:r>
                    <m:r>
                      <a:rPr lang="en-US" sz="2400" i="1">
                        <a:latin typeface="Cambria Math" charset="0"/>
                      </a:rPr>
                      <m:t>−</m:t>
                    </m:r>
                    <m:box>
                      <m:boxPr>
                        <m:ctrlPr>
                          <a:rPr lang="en-US" sz="2400" i="1">
                            <a:latin typeface="Cambria Math" charset="0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f>
                          <m:f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>
                                <a:latin typeface="Cambria Math" charset="0"/>
                              </a:rPr>
                              <m:t>𝑣</m:t>
                            </m:r>
                          </m:den>
                        </m:f>
                      </m:e>
                    </m:box>
                    <m:r>
                      <a:rPr lang="en-US" sz="2400" i="1">
                        <a:latin typeface="Cambria Math" charset="0"/>
                      </a:rPr>
                      <m:t> </m:t>
                    </m:r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charset="0"/>
                              </a:rPr>
                              <m:t>−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𝑢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>
                                <a:latin typeface="Cambria Math" charset="0"/>
                              </a:rPr>
                              <m:t>𝑤</m:t>
                            </m:r>
                          </m:sup>
                        </m:sSup>
                      </m:e>
                    </m:nary>
                    <m:r>
                      <a:rPr lang="en-US" sz="2400" i="1">
                        <a:latin typeface="Cambria Math" charset="0"/>
                      </a:rPr>
                      <m:t>+</m:t>
                    </m:r>
                    <m:d>
                      <m:dPr>
                        <m:ctrlPr>
                          <a:rPr lang="en-US" sz="2400" i="1">
                            <a:latin typeface="Cambria Math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charset="0"/>
                          </a:rPr>
                          <m:t>𝑤</m:t>
                        </m:r>
                        <m:r>
                          <a:rPr lang="en-US" sz="2400" i="1">
                            <a:latin typeface="Cambria Math" charset="0"/>
                          </a:rPr>
                          <m:t>−1</m:t>
                        </m:r>
                      </m:e>
                    </m:d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func>
                          <m:func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sz="2400">
                                <a:latin typeface="Cambria Math" charset="0"/>
                              </a:rPr>
                              <m:t>ln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en-US" sz="2400" i="1">
                                        <a:latin typeface="Cambria Math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sz="2400" i="1">
                                    <a:latin typeface="Cambria Math" charset="0"/>
                                  </a:rPr>
                                  <m:t>−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𝑢</m:t>
                                </m:r>
                              </m:e>
                            </m:d>
                          </m:e>
                        </m:func>
                      </m:e>
                    </m:nary>
                    <m:r>
                      <a:rPr lang="en-US" sz="2400" b="0" i="1" smtClean="0">
                        <a:latin typeface="Cambria Math" charset="0"/>
                      </a:rPr>
                      <m:t>                       </m:t>
                    </m:r>
                  </m:oMath>
                </a14:m>
                <a:r>
                  <a:rPr lang="en-US" sz="2400" dirty="0"/>
                  <a:t>                            (1)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 The three parameters usually determined by the solution of the following likelihood                                          equations;</a:t>
                </a:r>
              </a:p>
              <a:p>
                <a:r>
                  <a:rPr lang="en-US" sz="2400" dirty="0"/>
                  <a:t>    </a:t>
                </a:r>
              </a:p>
              <a:p>
                <a:r>
                  <a:rPr lang="en-US" sz="2400" dirty="0"/>
                  <a:t> 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𝜕</m:t>
                        </m:r>
                        <m:r>
                          <a:rPr lang="en-US" sz="2400" i="1">
                            <a:latin typeface="Cambria Math" charset="0"/>
                          </a:rPr>
                          <m:t>𝐿</m:t>
                        </m:r>
                      </m:num>
                      <m:den>
                        <m:r>
                          <a:rPr lang="en-US" sz="2400" i="1">
                            <a:latin typeface="Cambria Math" charset="0"/>
                          </a:rPr>
                          <m:t>𝜕</m:t>
                        </m:r>
                        <m:r>
                          <a:rPr lang="en-US" sz="2400" i="1">
                            <a:latin typeface="Cambria Math" charset="0"/>
                          </a:rPr>
                          <m:t>𝑢</m:t>
                        </m:r>
                      </m:den>
                    </m:f>
                    <m:r>
                      <a:rPr lang="en-US" sz="2400" i="1">
                        <a:latin typeface="Cambria Math" charset="0"/>
                      </a:rPr>
                      <m:t>=</m:t>
                    </m:r>
                    <m:box>
                      <m:boxPr>
                        <m:ctrlPr>
                          <a:rPr lang="en-US" sz="2400" i="1">
                            <a:latin typeface="Cambria Math" charset="0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f>
                          <m:f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charset="0"/>
                              </a:rPr>
                              <m:t>𝑤</m:t>
                            </m:r>
                          </m:num>
                          <m:den>
                            <m:r>
                              <a:rPr lang="en-US" sz="2400" i="1">
                                <a:latin typeface="Cambria Math" charset="0"/>
                              </a:rPr>
                              <m:t>𝑣</m:t>
                            </m:r>
                          </m:den>
                        </m:f>
                      </m:e>
                    </m:box>
                    <m:r>
                      <a:rPr lang="en-US" sz="2400" i="1">
                        <a:latin typeface="Cambria Math" charset="0"/>
                      </a:rPr>
                      <m:t> </m:t>
                    </m:r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charset="0"/>
                                  </a:rPr>
                                  <m:t>(</m:t>
                                </m:r>
                                <m:r>
                                  <a:rPr lang="en-US" sz="24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charset="0"/>
                              </a:rPr>
                              <m:t>−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𝑢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>
                                <a:latin typeface="Cambria Math" charset="0"/>
                              </a:rPr>
                              <m:t>𝑤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−1</m:t>
                            </m:r>
                          </m:sup>
                        </m:sSup>
                      </m:e>
                    </m:nary>
                    <m:r>
                      <a:rPr lang="en-US" sz="2400" i="1">
                        <a:latin typeface="Cambria Math" charset="0"/>
                      </a:rPr>
                      <m:t>−(</m:t>
                    </m:r>
                    <m:r>
                      <a:rPr lang="en-US" sz="2400" i="1">
                        <a:latin typeface="Cambria Math" charset="0"/>
                      </a:rPr>
                      <m:t>𝑤</m:t>
                    </m:r>
                    <m:r>
                      <a:rPr lang="en-US" sz="2400" i="1">
                        <a:latin typeface="Cambria Math" charset="0"/>
                      </a:rPr>
                      <m:t>−1)</m:t>
                    </m:r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charset="0"/>
                              </a:rPr>
                              <m:t>−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𝑢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>
                                <a:latin typeface="Cambria Math" charset="0"/>
                              </a:rPr>
                              <m:t>−1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sz="2400" dirty="0"/>
                  <a:t>= 0                                                       (2)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    	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𝜕</m:t>
                        </m:r>
                        <m:r>
                          <a:rPr lang="en-US" sz="2400" i="1">
                            <a:latin typeface="Cambria Math" charset="0"/>
                          </a:rPr>
                          <m:t>𝐿</m:t>
                        </m:r>
                      </m:num>
                      <m:den>
                        <m:r>
                          <a:rPr lang="en-US" sz="2400" i="1">
                            <a:latin typeface="Cambria Math" charset="0"/>
                          </a:rPr>
                          <m:t>𝜕</m:t>
                        </m:r>
                        <m:r>
                          <a:rPr lang="en-US" sz="2400" i="1">
                            <a:latin typeface="Cambria Math" charset="0"/>
                          </a:rPr>
                          <m:t>𝑣</m:t>
                        </m:r>
                      </m:den>
                    </m:f>
                    <m:r>
                      <a:rPr lang="en-US" sz="2400" i="1">
                        <a:latin typeface="Cambria Math" charset="0"/>
                      </a:rPr>
                      <m:t>=</m:t>
                    </m:r>
                    <m:box>
                      <m:boxPr>
                        <m:ctrlPr>
                          <a:rPr lang="en-US" sz="2400" i="1">
                            <a:latin typeface="Cambria Math" charset="0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r>
                          <a:rPr lang="en-US" sz="2400" i="1">
                            <a:latin typeface="Cambria Math" charset="0"/>
                          </a:rPr>
                          <m:t>−</m:t>
                        </m:r>
                        <m:r>
                          <a:rPr lang="en-US" sz="2400" b="0" i="1" smtClean="0">
                            <a:latin typeface="Cambria Math" charset="0"/>
                          </a:rPr>
                          <m:t> </m:t>
                        </m:r>
                        <m:f>
                          <m:f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charset="0"/>
                              </a:rPr>
                              <m:t>𝑁</m:t>
                            </m:r>
                          </m:num>
                          <m:den>
                            <m:r>
                              <a:rPr lang="en-US" sz="2400" i="1">
                                <a:latin typeface="Cambria Math" charset="0"/>
                              </a:rPr>
                              <m:t>𝑣</m:t>
                            </m:r>
                          </m:den>
                        </m:f>
                      </m:e>
                    </m:box>
                    <m:r>
                      <a:rPr lang="en-US" sz="2400" b="0" i="1" smtClean="0">
                        <a:latin typeface="Cambria Math" charset="0"/>
                      </a:rPr>
                      <m:t>+</m:t>
                    </m:r>
                    <m:box>
                      <m:boxPr>
                        <m:ctrlPr>
                          <a:rPr lang="en-US" sz="2400" i="1">
                            <a:latin typeface="Cambria Math" charset="0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f>
                          <m:f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lang="en-US" sz="2400" i="1">
                                    <a:latin typeface="Cambria Math" charset="0"/>
                                  </a:rPr>
                                  <m:t>𝑣</m:t>
                                </m:r>
                              </m:e>
                              <m:sup>
                                <m:r>
                                  <a:rPr lang="en-US" sz="2400" i="1">
                                    <a:latin typeface="Cambria Math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</m:e>
                    </m:box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charset="0"/>
                              </a:rPr>
                              <m:t>−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𝑢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>
                                <a:latin typeface="Cambria Math" charset="0"/>
                              </a:rPr>
                              <m:t>𝑤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sz="2400" dirty="0"/>
                  <a:t> = 0                                                                                         (3)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    	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charset="0"/>
                          </a:rPr>
                          <m:t>𝜕</m:t>
                        </m:r>
                        <m:r>
                          <a:rPr lang="en-US" sz="2400" i="1">
                            <a:latin typeface="Cambria Math" charset="0"/>
                          </a:rPr>
                          <m:t>𝐿</m:t>
                        </m:r>
                      </m:num>
                      <m:den>
                        <m:r>
                          <a:rPr lang="en-US" sz="2400" i="1">
                            <a:latin typeface="Cambria Math" charset="0"/>
                          </a:rPr>
                          <m:t>𝜕</m:t>
                        </m:r>
                        <m:r>
                          <a:rPr lang="en-US" sz="2400" i="1">
                            <a:latin typeface="Cambria Math" charset="0"/>
                          </a:rPr>
                          <m:t>𝑤</m:t>
                        </m:r>
                      </m:den>
                    </m:f>
                    <m:r>
                      <a:rPr lang="en-US" sz="2400" i="1">
                        <a:latin typeface="Cambria Math" charset="0"/>
                      </a:rPr>
                      <m:t>=</m:t>
                    </m:r>
                    <m:box>
                      <m:boxPr>
                        <m:ctrlPr>
                          <a:rPr lang="en-US" sz="2400" i="1">
                            <a:latin typeface="Cambria Math" charset="0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f>
                          <m:f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charset="0"/>
                              </a:rPr>
                              <m:t>𝑁</m:t>
                            </m:r>
                          </m:num>
                          <m:den>
                            <m:r>
                              <a:rPr lang="en-US" sz="2400" i="1">
                                <a:latin typeface="Cambria Math" charset="0"/>
                              </a:rPr>
                              <m:t>𝑤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 </m:t>
                            </m:r>
                          </m:den>
                        </m:f>
                      </m:e>
                    </m:box>
                    <m:r>
                      <a:rPr lang="en-US" sz="2400">
                        <a:latin typeface="Cambria Math" charset="0"/>
                      </a:rPr>
                      <m:t>+</m:t>
                    </m:r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charset="0"/>
                          </a:rPr>
                          <m:t>ln</m:t>
                        </m:r>
                        <m:r>
                          <a:rPr lang="en-US" sz="2400" i="1">
                            <a:latin typeface="Cambria Math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i="1">
                            <a:latin typeface="Cambria Math" charset="0"/>
                          </a:rPr>
                          <m:t>−</m:t>
                        </m:r>
                        <m:r>
                          <a:rPr lang="en-US" sz="2400" i="1">
                            <a:latin typeface="Cambria Math" charset="0"/>
                          </a:rPr>
                          <m:t>𝑢</m:t>
                        </m:r>
                        <m:r>
                          <a:rPr lang="en-US" sz="2400" i="1">
                            <a:latin typeface="Cambria Math" charset="0"/>
                          </a:rPr>
                          <m:t>)</m:t>
                        </m:r>
                      </m:e>
                    </m:nary>
                    <m:r>
                      <a:rPr lang="en-US" sz="2400" i="1">
                        <a:latin typeface="Cambria Math" charset="0"/>
                      </a:rPr>
                      <m:t>−</m:t>
                    </m:r>
                    <m:box>
                      <m:boxPr>
                        <m:ctrlPr>
                          <a:rPr lang="en-US" sz="2400" i="1">
                            <a:latin typeface="Cambria Math" charset="0"/>
                          </a:rPr>
                        </m:ctrlPr>
                      </m:boxPr>
                      <m:e>
                        <m:argPr>
                          <m:argSz m:val="-1"/>
                        </m:argPr>
                        <m:f>
                          <m:f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fPr>
                          <m:num>
                            <m:r>
                              <a:rPr lang="en-US" sz="2400" i="1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400" i="1">
                                <a:latin typeface="Cambria Math" charset="0"/>
                              </a:rPr>
                              <m:t>𝑣</m:t>
                            </m:r>
                          </m:den>
                        </m:f>
                      </m:e>
                    </m:box>
                    <m:nary>
                      <m:naryPr>
                        <m:chr m:val="∑"/>
                        <m:limLoc m:val="undOvr"/>
                        <m:subHide m:val="on"/>
                        <m:supHide m:val="on"/>
                        <m:ctrlPr>
                          <a:rPr lang="en-US" sz="2400" i="1">
                            <a:latin typeface="Cambria Math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4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24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 charset="0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sz="2400" i="1">
                                <a:latin typeface="Cambria Math" charset="0"/>
                              </a:rPr>
                              <m:t>−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𝑢</m:t>
                            </m:r>
                            <m:r>
                              <a:rPr lang="en-US" sz="2400" i="1">
                                <a:latin typeface="Cambria Math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2400" i="1">
                                <a:latin typeface="Cambria Math" charset="0"/>
                              </a:rPr>
                              <m:t>𝑤</m:t>
                            </m:r>
                          </m:sup>
                        </m:sSup>
                      </m:e>
                    </m:nary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charset="0"/>
                      </a:rPr>
                      <m:t>ln</m:t>
                    </m:r>
                    <m:r>
                      <a:rPr lang="en-US" sz="2400" i="1">
                        <a:latin typeface="Cambria Math" charset="0"/>
                      </a:rPr>
                      <m:t>(</m:t>
                    </m:r>
                    <m:sSub>
                      <m:sSubPr>
                        <m:ctrlPr>
                          <a:rPr lang="en-US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𝑗</m:t>
                        </m:r>
                      </m:sub>
                    </m:sSub>
                    <m:r>
                      <a:rPr lang="en-US" sz="2400" i="1">
                        <a:latin typeface="Cambria Math" charset="0"/>
                      </a:rPr>
                      <m:t>−</m:t>
                    </m:r>
                    <m:r>
                      <a:rPr lang="en-US" sz="2400" i="1">
                        <a:latin typeface="Cambria Math" charset="0"/>
                      </a:rPr>
                      <m:t>𝑢</m:t>
                    </m:r>
                    <m:r>
                      <a:rPr lang="en-US" sz="2400" i="1">
                        <a:latin typeface="Cambria Math" charset="0"/>
                      </a:rPr>
                      <m:t>)</m:t>
                    </m:r>
                  </m:oMath>
                </a14:m>
                <a:r>
                  <a:rPr lang="en-US" sz="2400" dirty="0"/>
                  <a:t> = 0                                            (4)</a:t>
                </a:r>
              </a:p>
              <a:p>
                <a:endParaRPr lang="en-US" sz="2400" dirty="0"/>
              </a:p>
              <a:p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6EE169E-D9A8-5447-A460-D15DC83836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8134" y="498763"/>
                <a:ext cx="11566567" cy="6207277"/>
              </a:xfrm>
              <a:prstGeom prst="rect">
                <a:avLst/>
              </a:prstGeom>
              <a:blipFill>
                <a:blip r:embed="rId2"/>
                <a:stretch>
                  <a:fillRect l="-768" r="-16996" b="-6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4987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98120" y="576517"/>
            <a:ext cx="54532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Using the data of </a:t>
            </a:r>
            <a:r>
              <a:rPr lang="en-US" sz="2400" dirty="0" err="1" smtClean="0"/>
              <a:t>Rockette</a:t>
            </a:r>
            <a:r>
              <a:rPr lang="en-US" sz="2400" dirty="0" smtClean="0"/>
              <a:t> et al. in R script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99" y="1869733"/>
            <a:ext cx="3642067" cy="36420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699" y="1869733"/>
            <a:ext cx="3642067" cy="364206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0" y="1869732"/>
            <a:ext cx="3642067" cy="36420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91470" y="5729500"/>
            <a:ext cx="365837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We found</a:t>
            </a:r>
          </a:p>
          <a:p>
            <a:r>
              <a:rPr lang="en-US" sz="2400" dirty="0" smtClean="0"/>
              <a:t>u = 3.0999, v = 1.925, w = 1.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82599" y="5729500"/>
            <a:ext cx="66448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Panchang</a:t>
            </a:r>
            <a:r>
              <a:rPr lang="en-US" sz="2400" dirty="0" smtClean="0"/>
              <a:t> and Gupta found u = 3.1, v = 1.925, w = 1.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229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55900" y="533400"/>
            <a:ext cx="6247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Using the data from </a:t>
            </a:r>
            <a:r>
              <a:rPr lang="en-US" sz="2400" dirty="0" err="1" smtClean="0"/>
              <a:t>Petruaskas</a:t>
            </a:r>
            <a:r>
              <a:rPr lang="en-US" sz="2400" dirty="0" smtClean="0"/>
              <a:t> and </a:t>
            </a:r>
            <a:r>
              <a:rPr lang="en-US" sz="2400" dirty="0" err="1" smtClean="0"/>
              <a:t>Aagaard</a:t>
            </a:r>
            <a:r>
              <a:rPr lang="en-US" sz="2400" dirty="0" smtClean="0"/>
              <a:t> in R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" y="1790700"/>
            <a:ext cx="3639312" cy="36393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015" y="1790700"/>
            <a:ext cx="3639312" cy="36393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4230" y="1790700"/>
            <a:ext cx="3639312" cy="36393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420480" y="5675082"/>
            <a:ext cx="48237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We found</a:t>
            </a:r>
          </a:p>
          <a:p>
            <a:r>
              <a:rPr lang="en-US" sz="2400" dirty="0" smtClean="0"/>
              <a:t>u = 11.0303, v = 40.2870, w = 1.5032.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28600" y="5994814"/>
            <a:ext cx="67810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Panchang</a:t>
            </a:r>
            <a:r>
              <a:rPr lang="en-US" sz="2400" dirty="0" smtClean="0"/>
              <a:t> and Gupta found u = 11, v = 41.4, w = 1.51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550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2500" y="508000"/>
            <a:ext cx="4968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Using the data of </a:t>
            </a:r>
            <a:r>
              <a:rPr lang="en-US" sz="2400" dirty="0" err="1" smtClean="0"/>
              <a:t>Adatia</a:t>
            </a:r>
            <a:r>
              <a:rPr lang="en-US" sz="2400" dirty="0" smtClean="0"/>
              <a:t> and Chan in R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790700"/>
            <a:ext cx="3639312" cy="36393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1300" y="1790700"/>
            <a:ext cx="3639312" cy="36393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0" y="1790700"/>
            <a:ext cx="3639312" cy="36393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74000" y="5690014"/>
            <a:ext cx="39693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We found</a:t>
            </a:r>
          </a:p>
          <a:p>
            <a:r>
              <a:rPr lang="en-US" sz="2400" dirty="0" smtClean="0"/>
              <a:t>u = 10.0805, v = 0.8610, w = 1.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10963" y="5874679"/>
            <a:ext cx="7316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Panchang</a:t>
            </a:r>
            <a:r>
              <a:rPr lang="en-US" sz="2400" dirty="0" smtClean="0"/>
              <a:t> and Gupta found u = 10.0805, v = 0.861, w =  1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75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36900" y="368300"/>
            <a:ext cx="5417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Using the data from Smith and Naylor in R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1638300"/>
            <a:ext cx="3639312" cy="36393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0" y="1638300"/>
            <a:ext cx="3639312" cy="36393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638300"/>
            <a:ext cx="3639312" cy="36393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65600" y="5765800"/>
            <a:ext cx="3892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 = 0, v = 16.7574, w = 5.7820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0753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76" y="652165"/>
            <a:ext cx="5413324" cy="57179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1" y="652164"/>
            <a:ext cx="6050840" cy="57179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3700" y="144332"/>
            <a:ext cx="520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Generate u space mentioned on page 1041.  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502400" y="5833"/>
            <a:ext cx="4040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Solve for </a:t>
            </a:r>
            <a:r>
              <a:rPr lang="en-US" dirty="0" err="1" smtClean="0"/>
              <a:t>w_i</a:t>
            </a:r>
            <a:r>
              <a:rPr lang="en-US" dirty="0" smtClean="0"/>
              <a:t> using equation 2.1 and N-R.</a:t>
            </a:r>
          </a:p>
          <a:p>
            <a:r>
              <a:rPr lang="en-US" dirty="0" smtClean="0"/>
              <a:t>Then solve for </a:t>
            </a:r>
            <a:r>
              <a:rPr lang="en-US" dirty="0" err="1" smtClean="0"/>
              <a:t>v_i</a:t>
            </a:r>
            <a:r>
              <a:rPr lang="en-US" dirty="0" smtClean="0"/>
              <a:t> using equation 1.4d.</a:t>
            </a:r>
          </a:p>
        </p:txBody>
      </p:sp>
    </p:spTree>
    <p:extLst>
      <p:ext uri="{BB962C8B-B14F-4D97-AF65-F5344CB8AC3E}">
        <p14:creationId xmlns:p14="http://schemas.microsoft.com/office/powerpoint/2010/main" val="192724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99" y="1981200"/>
            <a:ext cx="11753905" cy="387382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64838" y="972066"/>
            <a:ext cx="3579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Newton-Raphson estimate function.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729802" y="6024923"/>
            <a:ext cx="67076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Formula for </a:t>
            </a:r>
            <a:r>
              <a:rPr lang="en-US" dirty="0" err="1" smtClean="0"/>
              <a:t>next_w</a:t>
            </a:r>
            <a:r>
              <a:rPr lang="en-US" dirty="0" smtClean="0"/>
              <a:t> derived using equation 2.1 and its first derivative.</a:t>
            </a:r>
          </a:p>
          <a:p>
            <a:r>
              <a:rPr lang="en-US" dirty="0" smtClean="0"/>
              <a:t>Summation terms arranged so as to avoid </a:t>
            </a:r>
            <a:r>
              <a:rPr lang="en-US" dirty="0" err="1" smtClean="0"/>
              <a:t>NaNs</a:t>
            </a:r>
            <a:r>
              <a:rPr lang="en-US" dirty="0" smtClean="0"/>
              <a:t> as much as possible.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70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484</TotalTime>
  <Words>681</Words>
  <Application>Microsoft Macintosh PowerPoint</Application>
  <PresentationFormat>Widescreen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Calibri Light</vt:lpstr>
      <vt:lpstr>Cambria Math</vt:lpstr>
      <vt:lpstr>Symbol</vt:lpstr>
      <vt:lpstr>Arial</vt:lpstr>
      <vt:lpstr>Celestial</vt:lpstr>
      <vt:lpstr>ON THE DETERMATION OF THREE PAREMETER WEIBULL MLE’S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puspanjali subudhi</dc:creator>
  <cp:lastModifiedBy>Nolan Gagnon</cp:lastModifiedBy>
  <cp:revision>24</cp:revision>
  <dcterms:created xsi:type="dcterms:W3CDTF">2018-02-04T20:48:45Z</dcterms:created>
  <dcterms:modified xsi:type="dcterms:W3CDTF">2018-02-05T09:36:06Z</dcterms:modified>
</cp:coreProperties>
</file>

<file path=docProps/thumbnail.jpeg>
</file>